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99" r:id="rId11"/>
    <p:sldId id="260" r:id="rId12"/>
    <p:sldId id="261" r:id="rId13"/>
    <p:sldId id="300" r:id="rId14"/>
    <p:sldId id="264" r:id="rId15"/>
    <p:sldId id="265" r:id="rId16"/>
    <p:sldId id="266" r:id="rId17"/>
    <p:sldId id="272" r:id="rId18"/>
    <p:sldId id="262" r:id="rId19"/>
    <p:sldId id="263" r:id="rId20"/>
    <p:sldId id="316" r:id="rId21"/>
    <p:sldId id="31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6EA6-9C86-4232-B51D-6A7D0B0DCFB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C85C-9601-4D56-8281-6204B023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papilla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จะมีส่วน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matrix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ซึ่งเกิดการแบ่งเซลล์ เปลี่ยนแปลงเป็นเซลล์ที่มี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keratin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อยู่ภายใน ทำให้ผม/ขนยาวขึ้น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 zone)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1C85C-9601-4D56-8281-6204B023D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Hair development is divided into three stages: anagen (growth), catagen (resting), and telogen (dormancy).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1C85C-9601-4D56-8281-6204B023DB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Amorphous: no specific pattern</a:t>
            </a:r>
          </a:p>
          <a:p>
            <a:r>
              <a:rPr lang="en-US" dirty="0">
                <a:solidFill>
                  <a:srgbClr val="FFCC00"/>
                </a:solidFill>
              </a:rPr>
              <a:t>Uniserial: small blocks in a row</a:t>
            </a:r>
          </a:p>
          <a:p>
            <a:r>
              <a:rPr lang="en-US" dirty="0" err="1">
                <a:solidFill>
                  <a:srgbClr val="FFCC00"/>
                </a:solidFill>
              </a:rPr>
              <a:t>Multiserial</a:t>
            </a:r>
            <a:r>
              <a:rPr lang="en-US" dirty="0">
                <a:solidFill>
                  <a:srgbClr val="FFCC00"/>
                </a:solidFill>
              </a:rPr>
              <a:t>: several rows of blocks across</a:t>
            </a:r>
          </a:p>
          <a:p>
            <a:r>
              <a:rPr lang="en-US" dirty="0">
                <a:solidFill>
                  <a:srgbClr val="FFCC00"/>
                </a:solidFill>
              </a:rPr>
              <a:t>Vacuolated: uneven pattern</a:t>
            </a:r>
          </a:p>
          <a:p>
            <a:r>
              <a:rPr lang="en-US" dirty="0">
                <a:solidFill>
                  <a:srgbClr val="FFCC00"/>
                </a:solidFill>
              </a:rPr>
              <a:t>.  Lattice: circular patterns</a:t>
            </a:r>
          </a:p>
          <a:p>
            <a:endParaRPr lang="en-US" dirty="0">
              <a:solidFill>
                <a:srgbClr val="FFCC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1C85C-9601-4D56-8281-6204B023DB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 = cat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B = Horse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C = Pig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D = Human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E = Dear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F = dog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G = rabbit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 = rat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 = human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AF0F24-B26F-479A-88B3-0E159EB397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60C-58F6-4476-84B3-35A16923693F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9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9F00-B4AF-4004-B00A-1CF5C7619871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485-1E37-4B16-84A9-9F7C2DC6D30A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0913-DA75-41E9-852F-E5FFCE9B7317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FA0-9192-4DBD-8119-33E7B752882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4C6D-40EF-4C66-BAD6-E942A9D5A09D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FC73-C846-4852-B4EE-F15EDB7830F1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B6F6-BBC0-4446-9900-4C6FF060DE08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09F9-621F-4CF5-AD0A-3E9900381C4A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21ABCA-5A72-4EC8-B482-46BB7F82400F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CD34-AA82-48C1-8C58-5A505CEBF6C2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71FCEB-EA1F-431F-AE42-21D0A7995B55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EBAA4-ABD2-4F87-9AA0-0361885E01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7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inglot.com/open-detail/198926" TargetMode="External"/><Relationship Id="rId2" Type="http://schemas.openxmlformats.org/officeDocument/2006/relationships/hyperlink" Target="https://slideplayer.com/slide/6518483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srobbinspnhs.weebly.com/uploads/1/4/1/6/14166475/fsci_ch_03_fina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BD3C-8535-449E-BC5F-E0F84DD52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" y="679963"/>
            <a:ext cx="7101840" cy="35661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Hair analysis in forensic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339A-907E-4FC9-867C-578A46B98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1A1EF-4C39-487C-A7B5-446AA42E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CE6CC-A2FE-4BC8-97C6-9441B02D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93" y="1096642"/>
            <a:ext cx="4120587" cy="29283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D0DC4-DB6D-417A-A815-27F90A148037}"/>
              </a:ext>
            </a:extLst>
          </p:cNvPr>
          <p:cNvSpPr/>
          <p:nvPr/>
        </p:nvSpPr>
        <p:spPr>
          <a:xfrm>
            <a:off x="4092469" y="6386731"/>
            <a:ext cx="415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https://askinglot.com/open-detail/198926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85210-9BAA-477F-A6D3-DDCAE792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620" y="4289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3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792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Microscopic Evidence and Its Analysis</a:t>
            </a:r>
          </a:p>
        </p:txBody>
      </p:sp>
      <p:pic>
        <p:nvPicPr>
          <p:cNvPr id="390153" name="Picture 9" descr="General%20Characteristics"/>
          <p:cNvPicPr>
            <a:picLocks noChangeAspect="1" noChangeArrowheads="1"/>
          </p:cNvPicPr>
          <p:nvPr/>
        </p:nvPicPr>
        <p:blipFill>
          <a:blip r:embed="rId2" cstate="print"/>
          <a:srcRect b="-27"/>
          <a:stretch>
            <a:fillRect/>
          </a:stretch>
        </p:blipFill>
        <p:spPr bwMode="auto">
          <a:xfrm>
            <a:off x="1139826" y="609600"/>
            <a:ext cx="4816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6" name="Picture 12" descr="Caucasoid%20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91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7" name="Picture 13" descr="Negroid%20Ances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580481"/>
            <a:ext cx="31242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8" name="Picture 14" descr="Mongoloid%20%20Ancest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0" y="4699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43BF7-466B-4B90-8947-E6CC45AA3989}"/>
              </a:ext>
            </a:extLst>
          </p:cNvPr>
          <p:cNvSpPr txBox="1"/>
          <p:nvPr/>
        </p:nvSpPr>
        <p:spPr>
          <a:xfrm>
            <a:off x="1016000" y="132080"/>
            <a:ext cx="42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differences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13BE-FB51-44EB-A8CC-88B2D89F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versus animal 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BE70-6F2B-4D5B-8967-6EBB78F2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9920"/>
            <a:ext cx="10383520" cy="447717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initial analysis is performed using a low-power compound microscope to determine whether the hair is human or animal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3 main characteristics used to differentiate human and animal hairs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thickness and shape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diameter of the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the diameter of the entire hair is known as the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medullary index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the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medullary index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0.5 or greater, the hair came from an animal. If the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medullary index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0.33 or less, the hair is from a human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Cuticle shapes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hair has cuticle scales that are flattened and narrow, also called imbricate.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and pigmentation evenly distribute throughout the human hair shaft. Human hairs are usually one color along the length. Animal hairs can change color abruptly in a banded pattern.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5D973-9B40-45EA-8860-8467ADCC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6653-C618-4E16-A5B2-2CCB50E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612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vs animal hairs - 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EA71-BB78-4AB0-92DF-081BA258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5345423"/>
            <a:ext cx="10058400" cy="8297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medulla is typically wider and more well defined in animal hairs.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D514-283C-4B33-AFB2-550EC002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4D0C3-9A78-4783-9580-5A764D3F5FB2}"/>
              </a:ext>
            </a:extLst>
          </p:cNvPr>
          <p:cNvSpPr/>
          <p:nvPr/>
        </p:nvSpPr>
        <p:spPr>
          <a:xfrm>
            <a:off x="4162393" y="6459785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https://slideplayer.com/slide/6518483/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3A2B2-FEE4-4E48-B192-0CB18078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3" y="2033960"/>
            <a:ext cx="9714772" cy="31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83" name="Picture 15" descr="sp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832941"/>
            <a:ext cx="1676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4" name="Picture 16" descr="burned 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46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5" name="Picture 17" descr="cut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8654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6" name="Picture 18" descr="razorc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46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792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Microscopic Evidence and Its Analysis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1638300" y="69254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Root Characteristics: Removal</a:t>
            </a:r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3083560" y="3002204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Pulled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4991100" y="3021331"/>
            <a:ext cx="2209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Forcibly removed</a:t>
            </a: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8041640" y="3021331"/>
            <a:ext cx="1143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</a:t>
            </a: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2743200" y="5995589"/>
            <a:ext cx="1219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Burned</a:t>
            </a:r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5067300" y="5987970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</a:p>
        </p:txBody>
      </p:sp>
      <p:pic>
        <p:nvPicPr>
          <p:cNvPr id="391180" name="Picture 12" descr="shedh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5362" y="1190269"/>
            <a:ext cx="228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1" name="Picture 13" descr="pulled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176181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2" name="Picture 14" descr="pulled h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1144828"/>
            <a:ext cx="2133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6822440" y="5995589"/>
            <a:ext cx="2362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Razored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8925562" y="5995589"/>
            <a:ext cx="1371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</a:p>
        </p:txBody>
      </p:sp>
      <p:sp>
        <p:nvSpPr>
          <p:cNvPr id="391189" name="Text Box 21"/>
          <p:cNvSpPr txBox="1">
            <a:spLocks noChangeArrowheads="1"/>
          </p:cNvSpPr>
          <p:nvPr/>
        </p:nvSpPr>
        <p:spPr bwMode="auto">
          <a:xfrm>
            <a:off x="1673860" y="3419162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Tip Characteristics</a:t>
            </a:r>
          </a:p>
        </p:txBody>
      </p:sp>
      <p:sp>
        <p:nvSpPr>
          <p:cNvPr id="19" name="WordArt 2">
            <a:extLst>
              <a:ext uri="{FF2B5EF4-FFF2-40B4-BE49-F238E27FC236}">
                <a16:creationId xmlns:a16="http://schemas.microsoft.com/office/drawing/2014/main" id="{C719D03A-1001-4020-B603-BEEE14243A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5258"/>
            <a:ext cx="792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Microscopic Evidence and Its Analysis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5E97-EF6F-4D68-A8F7-1436A3C7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37014-6EBF-459A-971D-B561B09F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3" t="19260" r="27084" b="28000"/>
          <a:stretch/>
        </p:blipFill>
        <p:spPr>
          <a:xfrm>
            <a:off x="1889759" y="1188720"/>
            <a:ext cx="7868863" cy="49580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9A1213-0110-4D5C-8554-13FD374696E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166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vs animal hairs - medulla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CD340-5408-40BF-9C47-4718C0E6D381}"/>
              </a:ext>
            </a:extLst>
          </p:cNvPr>
          <p:cNvSpPr/>
          <p:nvPr/>
        </p:nvSpPr>
        <p:spPr>
          <a:xfrm>
            <a:off x="4954873" y="6386731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https://slideplayer.com/slide/6518483/</a:t>
            </a:r>
          </a:p>
        </p:txBody>
      </p:sp>
    </p:spTree>
    <p:extLst>
      <p:ext uri="{BB962C8B-B14F-4D97-AF65-F5344CB8AC3E}">
        <p14:creationId xmlns:p14="http://schemas.microsoft.com/office/powerpoint/2010/main" val="70915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A979C-0079-4464-9F4E-C904F76C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1E7BD-2689-4209-A835-676710696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3" t="26667" r="28417" b="28444"/>
          <a:stretch/>
        </p:blipFill>
        <p:spPr>
          <a:xfrm>
            <a:off x="2265680" y="979742"/>
            <a:ext cx="6817360" cy="3783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E1823D-9021-47AC-AD22-4D195D2A96E4}"/>
              </a:ext>
            </a:extLst>
          </p:cNvPr>
          <p:cNvSpPr/>
          <p:nvPr/>
        </p:nvSpPr>
        <p:spPr>
          <a:xfrm>
            <a:off x="4954873" y="6386731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https://slideplayer.com/slide/6518483/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38CE3-B853-4F6C-964F-9963871FB634}"/>
              </a:ext>
            </a:extLst>
          </p:cNvPr>
          <p:cNvSpPr txBox="1">
            <a:spLocks/>
          </p:cNvSpPr>
          <p:nvPr/>
        </p:nvSpPr>
        <p:spPr>
          <a:xfrm>
            <a:off x="381000" y="101937"/>
            <a:ext cx="11592560" cy="1166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vs animal hairs – cuticle scales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973A8-39F7-4D0C-9ADA-79767F84C079}"/>
              </a:ext>
            </a:extLst>
          </p:cNvPr>
          <p:cNvSpPr txBox="1"/>
          <p:nvPr/>
        </p:nvSpPr>
        <p:spPr>
          <a:xfrm>
            <a:off x="965200" y="5027246"/>
            <a:ext cx="107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scales point from the proximal end of the hair to the distal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hair has cuticle scales that are flattened and narrow, also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imbricate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08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E60F9-6A14-4F6E-8040-B71908E2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E7616-8684-4438-A2C5-F43808BB5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3" t="21037" r="27083" b="26074"/>
          <a:stretch/>
        </p:blipFill>
        <p:spPr>
          <a:xfrm>
            <a:off x="660399" y="1146146"/>
            <a:ext cx="7658535" cy="49174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02CDA1-E23F-4E89-B65E-5CA9D9D5765F}"/>
              </a:ext>
            </a:extLst>
          </p:cNvPr>
          <p:cNvSpPr txBox="1">
            <a:spLocks/>
          </p:cNvSpPr>
          <p:nvPr/>
        </p:nvSpPr>
        <p:spPr>
          <a:xfrm>
            <a:off x="381000" y="101937"/>
            <a:ext cx="11592560" cy="1166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vs animal hairs – cuticle scales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A0FDB-5180-4297-9184-560C69CCCE6C}"/>
              </a:ext>
            </a:extLst>
          </p:cNvPr>
          <p:cNvSpPr txBox="1"/>
          <p:nvPr/>
        </p:nvSpPr>
        <p:spPr>
          <a:xfrm>
            <a:off x="8503920" y="1405205"/>
            <a:ext cx="356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Rodents and bats have a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cuticle with scales that give the appearance of a stack of crowns.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Cats, seals, and mink have scales that are called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spinous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resemble petals.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hair has cuticle scales that are flattened and narrow, also called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imbricate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55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557E-BA14-42EA-8CFF-D8746E3C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provided by a hair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A8FA-5CB6-42DC-AA22-3DF0A2C4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human or animal hairs?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possible race of the donor?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area of the body did it come from?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B8B48-C5D8-44E0-B604-1BDB0ED8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961A5-E227-49BC-B07D-DA70B319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83DE3-9542-401F-A984-31F871DA9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12000" r="25250" b="25926"/>
          <a:stretch/>
        </p:blipFill>
        <p:spPr>
          <a:xfrm>
            <a:off x="1749412" y="0"/>
            <a:ext cx="8693176" cy="6207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045F76-4A92-4AA8-A3AB-0CE33DF24C60}"/>
              </a:ext>
            </a:extLst>
          </p:cNvPr>
          <p:cNvSpPr/>
          <p:nvPr/>
        </p:nvSpPr>
        <p:spPr>
          <a:xfrm>
            <a:off x="3857593" y="6275119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https://slideplayer.com/slide/7480900/</a:t>
            </a:r>
          </a:p>
        </p:txBody>
      </p:sp>
    </p:spTree>
    <p:extLst>
      <p:ext uri="{BB962C8B-B14F-4D97-AF65-F5344CB8AC3E}">
        <p14:creationId xmlns:p14="http://schemas.microsoft.com/office/powerpoint/2010/main" val="383279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AD0F6-42B2-42D0-80EA-50515AB1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F74A8-3E09-4D95-ACFE-F55E3A93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13037" r="25750" b="26815"/>
          <a:stretch/>
        </p:blipFill>
        <p:spPr>
          <a:xfrm>
            <a:off x="1574600" y="206611"/>
            <a:ext cx="8717480" cy="6072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FC4C2A-50E9-4810-8713-41AA9C65EA34}"/>
              </a:ext>
            </a:extLst>
          </p:cNvPr>
          <p:cNvSpPr/>
          <p:nvPr/>
        </p:nvSpPr>
        <p:spPr>
          <a:xfrm>
            <a:off x="3999733" y="6455578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https://slideplayer.com/slide/7480900/</a:t>
            </a:r>
          </a:p>
        </p:txBody>
      </p:sp>
    </p:spTree>
    <p:extLst>
      <p:ext uri="{BB962C8B-B14F-4D97-AF65-F5344CB8AC3E}">
        <p14:creationId xmlns:p14="http://schemas.microsoft.com/office/powerpoint/2010/main" val="184761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DB6D-0CDD-472B-8B7D-552EFD1E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AFBDB-8178-4743-B534-8B244A64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9146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Hairs grow from the base of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is made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tough-protein based material from which nails and horns are made in animals.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Sebaceous glands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oils that coat hairs, helping to keep them soft and pliable.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follicle is a network of blood vessels that supply nutrients to feed the hair and help it grow. This is called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5ED2-20B1-400C-98C9-9161E227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4876A-547F-4119-BA1F-CF66441B5059}"/>
              </a:ext>
            </a:extLst>
          </p:cNvPr>
          <p:cNvSpPr txBox="1"/>
          <p:nvPr/>
        </p:nvSpPr>
        <p:spPr>
          <a:xfrm>
            <a:off x="7492839" y="5869094"/>
            <a:ext cx="366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lower end of hair root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62C8A-7EC1-46F6-BC04-F68922CF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887" y="850426"/>
            <a:ext cx="3158743" cy="4759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5BF955-C86F-4401-949E-034E982DE3BB}"/>
              </a:ext>
            </a:extLst>
          </p:cNvPr>
          <p:cNvSpPr/>
          <p:nvPr/>
        </p:nvSpPr>
        <p:spPr>
          <a:xfrm>
            <a:off x="4092469" y="6386731"/>
            <a:ext cx="415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https://askinglot.com/open-detail/198926</a:t>
            </a:r>
          </a:p>
        </p:txBody>
      </p:sp>
    </p:spTree>
    <p:extLst>
      <p:ext uri="{BB962C8B-B14F-4D97-AF65-F5344CB8AC3E}">
        <p14:creationId xmlns:p14="http://schemas.microsoft.com/office/powerpoint/2010/main" val="414141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Can you identify the animal hairs shown?</a:t>
            </a:r>
          </a:p>
        </p:txBody>
      </p:sp>
      <p:pic>
        <p:nvPicPr>
          <p:cNvPr id="13315" name="Picture 2" descr="c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3611" r="30000" b="24190"/>
          <a:stretch>
            <a:fillRect/>
          </a:stretch>
        </p:blipFill>
        <p:spPr bwMode="auto">
          <a:xfrm>
            <a:off x="1828801" y="1143000"/>
            <a:ext cx="17954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deer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3889" r="22626" b="15279"/>
          <a:stretch>
            <a:fillRect/>
          </a:stretch>
        </p:blipFill>
        <p:spPr bwMode="auto">
          <a:xfrm>
            <a:off x="1749426" y="2895600"/>
            <a:ext cx="17954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do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5279" r="21555" b="12500"/>
          <a:stretch>
            <a:fillRect/>
          </a:stretch>
        </p:blipFill>
        <p:spPr bwMode="auto">
          <a:xfrm>
            <a:off x="3663950" y="2895600"/>
            <a:ext cx="18224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horse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8333" r="16667" b="15279"/>
          <a:stretch>
            <a:fillRect/>
          </a:stretch>
        </p:blipFill>
        <p:spPr bwMode="auto">
          <a:xfrm>
            <a:off x="3886201" y="1143000"/>
            <a:ext cx="19161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8" descr="ra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721" r="14444" b="11111"/>
          <a:stretch>
            <a:fillRect/>
          </a:stretch>
        </p:blipFill>
        <p:spPr bwMode="auto">
          <a:xfrm>
            <a:off x="7010400" y="2895600"/>
            <a:ext cx="19637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9" descr="rabbit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13496" r="23817" b="38972"/>
          <a:stretch>
            <a:fillRect/>
          </a:stretch>
        </p:blipFill>
        <p:spPr bwMode="auto">
          <a:xfrm>
            <a:off x="5607051" y="2895600"/>
            <a:ext cx="12668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 descr="pig3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721" r="4443" b="11111"/>
          <a:stretch>
            <a:fillRect/>
          </a:stretch>
        </p:blipFill>
        <p:spPr bwMode="auto">
          <a:xfrm>
            <a:off x="6062663" y="1143000"/>
            <a:ext cx="20383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huma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111" r="6667" b="12500"/>
          <a:stretch>
            <a:fillRect/>
          </a:stretch>
        </p:blipFill>
        <p:spPr bwMode="auto">
          <a:xfrm>
            <a:off x="8362951" y="1143000"/>
            <a:ext cx="18843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human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30000" r="18056" b="4443"/>
          <a:stretch>
            <a:fillRect/>
          </a:stretch>
        </p:blipFill>
        <p:spPr bwMode="auto">
          <a:xfrm>
            <a:off x="9129714" y="2895600"/>
            <a:ext cx="11953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30"/>
          <p:cNvSpPr>
            <a:spLocks noChangeArrowheads="1"/>
          </p:cNvSpPr>
          <p:nvPr/>
        </p:nvSpPr>
        <p:spPr bwMode="auto">
          <a:xfrm>
            <a:off x="1868581" y="828675"/>
            <a:ext cx="6046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A</a:t>
            </a:r>
          </a:p>
        </p:txBody>
      </p:sp>
      <p:sp>
        <p:nvSpPr>
          <p:cNvPr id="8206" name="Rectangle 31"/>
          <p:cNvSpPr>
            <a:spLocks noChangeArrowheads="1"/>
          </p:cNvSpPr>
          <p:nvPr/>
        </p:nvSpPr>
        <p:spPr bwMode="auto">
          <a:xfrm>
            <a:off x="4018211" y="828675"/>
            <a:ext cx="5725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B</a:t>
            </a:r>
          </a:p>
        </p:txBody>
      </p:sp>
      <p:sp>
        <p:nvSpPr>
          <p:cNvPr id="8207" name="Rectangle 32"/>
          <p:cNvSpPr>
            <a:spLocks noChangeArrowheads="1"/>
          </p:cNvSpPr>
          <p:nvPr/>
        </p:nvSpPr>
        <p:spPr bwMode="auto">
          <a:xfrm>
            <a:off x="6162231" y="828675"/>
            <a:ext cx="5517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C</a:t>
            </a:r>
          </a:p>
        </p:txBody>
      </p:sp>
      <p:sp>
        <p:nvSpPr>
          <p:cNvPr id="8208" name="Rectangle 33"/>
          <p:cNvSpPr>
            <a:spLocks noChangeArrowheads="1"/>
          </p:cNvSpPr>
          <p:nvPr/>
        </p:nvSpPr>
        <p:spPr bwMode="auto">
          <a:xfrm>
            <a:off x="8339153" y="828675"/>
            <a:ext cx="6206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D</a:t>
            </a:r>
          </a:p>
        </p:txBody>
      </p:sp>
      <p:sp>
        <p:nvSpPr>
          <p:cNvPr id="8209" name="Rectangle 34"/>
          <p:cNvSpPr>
            <a:spLocks noChangeArrowheads="1"/>
          </p:cNvSpPr>
          <p:nvPr/>
        </p:nvSpPr>
        <p:spPr bwMode="auto">
          <a:xfrm>
            <a:off x="1814206" y="3962400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E</a:t>
            </a:r>
          </a:p>
        </p:txBody>
      </p:sp>
      <p:sp>
        <p:nvSpPr>
          <p:cNvPr id="8210" name="Rectangle 35"/>
          <p:cNvSpPr>
            <a:spLocks noChangeArrowheads="1"/>
          </p:cNvSpPr>
          <p:nvPr/>
        </p:nvSpPr>
        <p:spPr bwMode="auto">
          <a:xfrm>
            <a:off x="3786777" y="3962400"/>
            <a:ext cx="5020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F</a:t>
            </a:r>
          </a:p>
        </p:txBody>
      </p:sp>
      <p:sp>
        <p:nvSpPr>
          <p:cNvPr id="8211" name="Rectangle 36"/>
          <p:cNvSpPr>
            <a:spLocks noChangeArrowheads="1"/>
          </p:cNvSpPr>
          <p:nvPr/>
        </p:nvSpPr>
        <p:spPr bwMode="auto">
          <a:xfrm>
            <a:off x="6297604" y="2895600"/>
            <a:ext cx="6254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G</a:t>
            </a:r>
          </a:p>
        </p:txBody>
      </p:sp>
      <p:sp>
        <p:nvSpPr>
          <p:cNvPr id="8212" name="Rectangle 37"/>
          <p:cNvSpPr>
            <a:spLocks noChangeArrowheads="1"/>
          </p:cNvSpPr>
          <p:nvPr/>
        </p:nvSpPr>
        <p:spPr bwMode="auto">
          <a:xfrm>
            <a:off x="9067800" y="3962401"/>
            <a:ext cx="37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I</a:t>
            </a:r>
          </a:p>
        </p:txBody>
      </p:sp>
      <p:sp>
        <p:nvSpPr>
          <p:cNvPr id="8213" name="Rectangle 38"/>
          <p:cNvSpPr>
            <a:spLocks noChangeArrowheads="1"/>
          </p:cNvSpPr>
          <p:nvPr/>
        </p:nvSpPr>
        <p:spPr bwMode="auto">
          <a:xfrm>
            <a:off x="6965165" y="3962400"/>
            <a:ext cx="6222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1"/>
                  </a:solidFill>
                </a:ln>
                <a:solidFill>
                  <a:srgbClr val="99FF33"/>
                </a:solidFill>
              </a:rPr>
              <a:t>H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776924" y="4598947"/>
            <a:ext cx="1005078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Think About It … </a:t>
            </a:r>
          </a:p>
          <a:p>
            <a:pPr algn="just">
              <a:defRPr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Both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which samples are we viewing the cuticle?  How do they compare?</a:t>
            </a:r>
          </a:p>
          <a:p>
            <a:pPr marL="342900" indent="-3429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(2) In which samples are we viewing the medulla? How do they compare?</a:t>
            </a:r>
          </a:p>
          <a:p>
            <a:pPr algn="just"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(3) What characteristics can be used to identify hair samples? </a:t>
            </a:r>
          </a:p>
          <a:p>
            <a:pPr algn="just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4" name="Picture 22" descr="C:\Users\Tracy\AppData\Local\Microsoft\Windows\Temporary Internet Files\Content.IE5\BI7TNF8I\MCj02381710000[1]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7061">
            <a:off x="9364663" y="5653088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7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A413-4E61-4375-AB66-E82B9C5A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99934-1D9B-4DCF-8087-2AC7B744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B7691-177E-4560-8EF5-9A3AD63659B0}"/>
              </a:ext>
            </a:extLst>
          </p:cNvPr>
          <p:cNvSpPr txBox="1"/>
          <p:nvPr/>
        </p:nvSpPr>
        <p:spPr>
          <a:xfrm>
            <a:off x="1198880" y="1981200"/>
            <a:ext cx="1016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Houck and J A Siegel, “ Fundamentals of Forensic Science”,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edition, Academic Press (2010).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Langford, J Dean, R Reed, D Holmes, J Weyers and A Jones, ”Practical Skills in Forensic Science”,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edition, Pearson (2010).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https://slideplayer.com/slide/6518483/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https://askinglot.com/open-detail/198926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https://msrobbinspnhs.weebly.com/uploads/1/4/1/6/14166475/fsci_ch_03_final.pdf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D21C-C949-4124-9D1A-7FB7D0A9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546C1-4E65-4664-8C8E-BB4D109E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232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a single hair on a macro scale is composed of a root, a shaft, and a tip.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portion that formerly was in the follicle,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direction toward the body) most portion of the hair.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portion of the hair.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direction away from the body) most portion of the hair.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140B7-F6FD-4416-BE5B-863274DA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A6E3B-8823-40DB-81C7-77B175A72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" t="21149" r="46437" b="8352"/>
          <a:stretch/>
        </p:blipFill>
        <p:spPr>
          <a:xfrm>
            <a:off x="7283668" y="903890"/>
            <a:ext cx="4393324" cy="48347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5ADAD-422B-47EB-8D8B-510E3FF7218C}"/>
              </a:ext>
            </a:extLst>
          </p:cNvPr>
          <p:cNvSpPr/>
          <p:nvPr/>
        </p:nvSpPr>
        <p:spPr>
          <a:xfrm>
            <a:off x="4004738" y="6424888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https://slideplayer.com/slide/7480900/</a:t>
            </a:r>
          </a:p>
        </p:txBody>
      </p:sp>
    </p:spTree>
    <p:extLst>
      <p:ext uri="{BB962C8B-B14F-4D97-AF65-F5344CB8AC3E}">
        <p14:creationId xmlns:p14="http://schemas.microsoft.com/office/powerpoint/2010/main" val="263268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0133-4C91-44C7-9474-5628FF28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Internally structural elements in 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FA3F-EDDA-4632-9031-47A14622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837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hair is a series of overlapping layers of scales that form a protective covering.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up the bulk of the hair. Pigment granules are found in cortex and dispersed variably throughout the cortex.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inner layer which essentially is an air-filled channel inner layer.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13334-644A-47E1-87BE-21F5D7B4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F6929-4E1D-4E99-8CC6-EDCAA22B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03" y="2188650"/>
            <a:ext cx="5965630" cy="3337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C50A8D-D56D-4292-8E4B-2747131123CA}"/>
              </a:ext>
            </a:extLst>
          </p:cNvPr>
          <p:cNvSpPr/>
          <p:nvPr/>
        </p:nvSpPr>
        <p:spPr>
          <a:xfrm>
            <a:off x="2448910" y="6420371"/>
            <a:ext cx="8565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https://sshairartistry.com/thehairblog/2019/1/23/uii2akb9c4cqz88h2tnxfeuppqwrhv</a:t>
            </a:r>
          </a:p>
        </p:txBody>
      </p:sp>
    </p:spTree>
    <p:extLst>
      <p:ext uri="{BB962C8B-B14F-4D97-AF65-F5344CB8AC3E}">
        <p14:creationId xmlns:p14="http://schemas.microsoft.com/office/powerpoint/2010/main" val="145984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29C4-D99E-49D3-AAC6-79F4E065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different patterns of medulla used in forensic hair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646A-7FD9-4285-B6D9-23B13991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6EEAC-0B0D-485E-82B3-76CDF42D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13E74-577E-4581-A120-EF140696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65" y="1845734"/>
            <a:ext cx="9532715" cy="3777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6386D-EA4B-4EA1-81CB-59531FFA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68" y="6392389"/>
            <a:ext cx="424318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7629EA-EAD0-4419-92D6-00362150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Hairs from different parts of the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8A36-BEF0-4B48-B93E-5630D078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characteristics of hairs provide information about which part of the body they came from.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9DC60-C1DD-4605-ADEE-32C69F1B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A5246-A334-490B-8526-383E9658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9" y="3281762"/>
            <a:ext cx="11794251" cy="23485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A7DB5E-755F-4B28-A944-587C30477594}"/>
              </a:ext>
            </a:extLst>
          </p:cNvPr>
          <p:cNvSpPr/>
          <p:nvPr/>
        </p:nvSpPr>
        <p:spPr>
          <a:xfrm>
            <a:off x="4092469" y="6386731"/>
            <a:ext cx="415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https://askinglot.com/open-detail/198926</a:t>
            </a:r>
          </a:p>
        </p:txBody>
      </p:sp>
    </p:spTree>
    <p:extLst>
      <p:ext uri="{BB962C8B-B14F-4D97-AF65-F5344CB8AC3E}">
        <p14:creationId xmlns:p14="http://schemas.microsoft.com/office/powerpoint/2010/main" val="308337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7E2E-3E29-4685-BF66-E061C9EB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27DF-5CFD-4A51-820B-10DD13CC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45734"/>
            <a:ext cx="62585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can be treated in many different ways such as bleaching and dyeing.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Bleaching disturbs the scales on the cuticle and removes pigments leaving hair brittle and a yellowish color.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Dyeing colors the cuticle and the cortex of the hair shaft.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entire hair is recovered in an investigation, it is possible to estimate when the hair was last color-treated. The region near the root of the hair will be colored naturally.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A1113-D943-474D-9935-A73B2E8F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961CE-198C-46EC-821D-D265AAB3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55" y="3392473"/>
            <a:ext cx="3562545" cy="2189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0B8E0-D8C7-49AB-9548-0CF661C111C6}"/>
              </a:ext>
            </a:extLst>
          </p:cNvPr>
          <p:cNvSpPr txBox="1"/>
          <p:nvPr/>
        </p:nvSpPr>
        <p:spPr>
          <a:xfrm>
            <a:off x="8249920" y="5618480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dyed human hair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D2858-EA09-49C1-BEEF-23EFE9D2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3" t="46667" r="52167" b="26667"/>
          <a:stretch/>
        </p:blipFill>
        <p:spPr>
          <a:xfrm>
            <a:off x="8509000" y="268057"/>
            <a:ext cx="2773680" cy="2189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DF4779-5052-4829-B841-97A5C4DB915C}"/>
              </a:ext>
            </a:extLst>
          </p:cNvPr>
          <p:cNvSpPr txBox="1"/>
          <p:nvPr/>
        </p:nvSpPr>
        <p:spPr>
          <a:xfrm>
            <a:off x="8138160" y="2476350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Bleached hair lacks pigment in cortex.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7D2B72-A173-4BCD-A31C-5FE5F9368385}"/>
              </a:ext>
            </a:extLst>
          </p:cNvPr>
          <p:cNvSpPr/>
          <p:nvPr/>
        </p:nvSpPr>
        <p:spPr>
          <a:xfrm>
            <a:off x="2468880" y="6386731"/>
            <a:ext cx="828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https://msrobbinspnhs.weebly.com/uploads/1/4/1/6/14166475/fsci_ch_03_final.pdf</a:t>
            </a:r>
          </a:p>
        </p:txBody>
      </p:sp>
    </p:spTree>
    <p:extLst>
      <p:ext uri="{BB962C8B-B14F-4D97-AF65-F5344CB8AC3E}">
        <p14:creationId xmlns:p14="http://schemas.microsoft.com/office/powerpoint/2010/main" val="32736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0FBF-26A8-41D3-87E3-47AB781B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hair last color-treated?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5AE1-AC79-464E-8A5B-C3EA59F4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5734"/>
            <a:ext cx="10698480" cy="40233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: Human hair grows at a rate of about 1.3 cm per month (approximately 0.44 mm per day).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entire hair is recovered and the region near the root of the hair with colored naturally is measured to be 2.5 cm, when was the hair last color-treated?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  2.5 cm divided by 1.3 cm per month equals approximately 1.9 months or about 7 weeks.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hair was last color-treated about 7 weeks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C1A7C-07D9-43E5-9BD4-88929755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606D9-B967-4276-82B2-AE87CFF10D98}"/>
              </a:ext>
            </a:extLst>
          </p:cNvPr>
          <p:cNvSpPr/>
          <p:nvPr/>
        </p:nvSpPr>
        <p:spPr>
          <a:xfrm>
            <a:off x="162560" y="3429000"/>
            <a:ext cx="11369040" cy="1082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8941-FD96-48A3-A7AC-1ACF754E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018" y="248943"/>
            <a:ext cx="10058400" cy="4245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0762-AEBB-4C7F-9988-ECA0651B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36D-1FBA-4BC4-AE7A-A48FC108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BAA4-ABD2-4F87-9AA0-0361885E01C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311F1-5CB2-4501-A2AA-0A34B27C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84" y="711200"/>
            <a:ext cx="7563156" cy="6106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3CA46-FC78-4130-9B7D-B64B41E4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23" y="211285"/>
            <a:ext cx="424318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18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1201</Words>
  <Application>Microsoft Office PowerPoint</Application>
  <PresentationFormat>Widescreen</PresentationFormat>
  <Paragraphs>144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Cordia New</vt:lpstr>
      <vt:lpstr>Times New Roman</vt:lpstr>
      <vt:lpstr>Retrospect</vt:lpstr>
      <vt:lpstr>Introduction to Hair analysis in forensic science</vt:lpstr>
      <vt:lpstr>Hairs</vt:lpstr>
      <vt:lpstr>Hair structure</vt:lpstr>
      <vt:lpstr>Internally structural elements in hairs</vt:lpstr>
      <vt:lpstr>Five different patterns of medulla used in forensic hair analysis</vt:lpstr>
      <vt:lpstr>Hairs from different parts of the body</vt:lpstr>
      <vt:lpstr>Treated hairs</vt:lpstr>
      <vt:lpstr>When was the hair last color-treated?</vt:lpstr>
      <vt:lpstr>Racial differences</vt:lpstr>
      <vt:lpstr>PowerPoint Presentation</vt:lpstr>
      <vt:lpstr>Human versus animal hairs</vt:lpstr>
      <vt:lpstr>Human vs animal hairs - medulla</vt:lpstr>
      <vt:lpstr>PowerPoint Presentation</vt:lpstr>
      <vt:lpstr>PowerPoint Presentation</vt:lpstr>
      <vt:lpstr>PowerPoint Presentation</vt:lpstr>
      <vt:lpstr>PowerPoint Presentation</vt:lpstr>
      <vt:lpstr>Information provided by a hair examination</vt:lpstr>
      <vt:lpstr>PowerPoint Presentation</vt:lpstr>
      <vt:lpstr>PowerPoint Presentation</vt:lpstr>
      <vt:lpstr>Can you identify the animal hairs shown?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analysis in forensic science</dc:title>
  <dc:creator>Rachpak Chitaree</dc:creator>
  <cp:lastModifiedBy>Rachpak Chitaree</cp:lastModifiedBy>
  <cp:revision>37</cp:revision>
  <dcterms:created xsi:type="dcterms:W3CDTF">2020-11-10T01:32:22Z</dcterms:created>
  <dcterms:modified xsi:type="dcterms:W3CDTF">2020-11-11T01:03:38Z</dcterms:modified>
</cp:coreProperties>
</file>